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361" r:id="rId3"/>
    <p:sldId id="365" r:id="rId4"/>
    <p:sldId id="366" r:id="rId5"/>
    <p:sldId id="367" r:id="rId6"/>
    <p:sldId id="369" r:id="rId7"/>
    <p:sldId id="368" r:id="rId8"/>
    <p:sldId id="370" r:id="rId9"/>
    <p:sldId id="371" r:id="rId10"/>
    <p:sldId id="372" r:id="rId11"/>
    <p:sldId id="374" r:id="rId12"/>
    <p:sldId id="373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5" r:id="rId21"/>
    <p:sldId id="382" r:id="rId22"/>
    <p:sldId id="383" r:id="rId2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4ACD6-0F59-32BC-364A-D5909CDE7EBC}" v="1504" dt="2024-05-20T21:44:50.633"/>
    <p1510:client id="{3FD73453-B4A5-0D25-E94A-2FC807CA011E}" v="18" dt="2024-05-21T09:46:38.271"/>
    <p1510:client id="{708CAFC9-3A2A-3C2C-4614-5DD5A75A2CD7}" v="44" dt="2024-05-20T17:48:13.1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536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251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1718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05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462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42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914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5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93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916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66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31C0BB-DC71-4713-A787-95011EDB8CA8}" type="datetimeFigureOut">
              <a:rPr lang="pt-PT" smtClean="0"/>
              <a:t>21/05/2024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206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otcr/lime/tree/master" TargetMode="External"/><Relationship Id="rId2" Type="http://schemas.openxmlformats.org/officeDocument/2006/relationships/hyperlink" Target="https://doi.org/10.48550/ARXIV.1602.0493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github.com/shap/shap" TargetMode="External"/><Relationship Id="rId4" Type="http://schemas.openxmlformats.org/officeDocument/2006/relationships/hyperlink" Target="https://doi.org/10.48550/ARXIV.1705.0787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053499-3647-36B4-C2DB-60949CBC284A}"/>
              </a:ext>
            </a:extLst>
          </p:cNvPr>
          <p:cNvSpPr>
            <a:spLocks noGrp="1"/>
          </p:cNvSpPr>
          <p:nvPr/>
        </p:nvSpPr>
        <p:spPr>
          <a:xfrm>
            <a:off x="562550" y="2327702"/>
            <a:ext cx="11067585" cy="1037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b="1" err="1">
                <a:solidFill>
                  <a:srgbClr val="092953"/>
                </a:solidFill>
                <a:latin typeface="Cambria"/>
                <a:ea typeface="Cambria"/>
              </a:rPr>
              <a:t>Machine</a:t>
            </a:r>
            <a:r>
              <a:rPr lang="pt-PT" b="1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b="1" err="1">
                <a:solidFill>
                  <a:srgbClr val="092953"/>
                </a:solidFill>
                <a:latin typeface="Cambria"/>
                <a:ea typeface="Cambria"/>
              </a:rPr>
              <a:t>Learning</a:t>
            </a:r>
            <a:endParaRPr lang="pt-PT" b="1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56B029F-39A9-47C6-AC5F-828B5B6B4CB9}"/>
              </a:ext>
            </a:extLst>
          </p:cNvPr>
          <p:cNvSpPr>
            <a:spLocks noGrp="1"/>
          </p:cNvSpPr>
          <p:nvPr/>
        </p:nvSpPr>
        <p:spPr>
          <a:xfrm>
            <a:off x="1521732" y="500827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>
                <a:ea typeface="+mn-lt"/>
                <a:cs typeface="+mn-lt"/>
              </a:rPr>
              <a:t>Ciência de Dados Aplicada</a:t>
            </a:r>
          </a:p>
          <a:p>
            <a:r>
              <a:rPr lang="pt-PT" sz="2000" b="1"/>
              <a:t>2023/2024</a:t>
            </a:r>
            <a:endParaRPr lang="pt-PT" sz="2000" b="1">
              <a:cs typeface="Calibri"/>
            </a:endParaRPr>
          </a:p>
        </p:txBody>
      </p:sp>
      <p:pic>
        <p:nvPicPr>
          <p:cNvPr id="9" name="Imagem 8" descr="Portal do Colaborador">
            <a:extLst>
              <a:ext uri="{FF2B5EF4-FFF2-40B4-BE49-F238E27FC236}">
                <a16:creationId xmlns:a16="http://schemas.microsoft.com/office/drawing/2014/main" id="{2B601A01-9B7B-BA13-BEF4-FEC8884D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01" y="130979"/>
            <a:ext cx="3561239" cy="1650054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4330246" y="150133"/>
            <a:ext cx="7859486" cy="1603828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7851EF0-06B4-C9BF-8969-A919CD805DF2}"/>
              </a:ext>
            </a:extLst>
          </p:cNvPr>
          <p:cNvSpPr/>
          <p:nvPr/>
        </p:nvSpPr>
        <p:spPr>
          <a:xfrm>
            <a:off x="-198212" y="150132"/>
            <a:ext cx="283029" cy="1603828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B8E3643-4B25-37B8-1D83-D8BB0F05358F}"/>
              </a:ext>
            </a:extLst>
          </p:cNvPr>
          <p:cNvSpPr txBox="1"/>
          <p:nvPr/>
        </p:nvSpPr>
        <p:spPr>
          <a:xfrm>
            <a:off x="1494971" y="3369062"/>
            <a:ext cx="920205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2800" b="1">
                <a:solidFill>
                  <a:srgbClr val="595959"/>
                </a:solidFill>
                <a:latin typeface="Calibri"/>
                <a:cs typeface="Calibri"/>
              </a:rPr>
              <a:t>Session 23 - T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9666F2D-333D-FE50-82D2-088CE3443EB8}"/>
              </a:ext>
            </a:extLst>
          </p:cNvPr>
          <p:cNvSpPr txBox="1"/>
          <p:nvPr/>
        </p:nvSpPr>
        <p:spPr>
          <a:xfrm>
            <a:off x="2026120" y="4191309"/>
            <a:ext cx="81387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3600" b="1" dirty="0" err="1">
                <a:latin typeface="Calibri"/>
                <a:ea typeface="Calibri"/>
                <a:cs typeface="Calibri"/>
              </a:rPr>
              <a:t>Explainable</a:t>
            </a:r>
            <a:r>
              <a:rPr lang="pt-PT" sz="3600" b="1" dirty="0">
                <a:latin typeface="Calibri"/>
                <a:ea typeface="Calibri"/>
                <a:cs typeface="Calibri"/>
              </a:rPr>
              <a:t> AI (XAI)</a:t>
            </a:r>
          </a:p>
        </p:txBody>
      </p:sp>
    </p:spTree>
    <p:extLst>
      <p:ext uri="{BB962C8B-B14F-4D97-AF65-F5344CB8AC3E}">
        <p14:creationId xmlns:p14="http://schemas.microsoft.com/office/powerpoint/2010/main" val="2334531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(i.e. </a:t>
            </a:r>
            <a:r>
              <a:rPr lang="pt-PT" err="1">
                <a:ea typeface="+mn-lt"/>
                <a:cs typeface="+mn-lt"/>
              </a:rPr>
              <a:t>treat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as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black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 box</a:t>
            </a:r>
            <a:r>
              <a:rPr lang="pt-PT" dirty="0">
                <a:ea typeface="+mn-lt"/>
                <a:cs typeface="+mn-lt"/>
              </a:rPr>
              <a:t>) are </a:t>
            </a:r>
            <a:r>
              <a:rPr lang="pt-PT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groups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Explanation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by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simplification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aim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extract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underlying</a:t>
            </a:r>
            <a:r>
              <a:rPr lang="pt-PT" dirty="0">
                <a:ea typeface="+mn-lt"/>
                <a:cs typeface="+mn-lt"/>
              </a:rPr>
              <a:t> rules </a:t>
            </a:r>
            <a:r>
              <a:rPr lang="pt-PT" dirty="0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na </a:t>
            </a:r>
            <a:r>
              <a:rPr lang="pt-PT" dirty="0" err="1">
                <a:ea typeface="+mn-lt"/>
                <a:cs typeface="+mn-lt"/>
              </a:rPr>
              <a:t>approximate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interpretable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lvl="2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“Local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” (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LIME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dirty="0" err="1">
                <a:ea typeface="+mn-lt"/>
                <a:cs typeface="+mn-lt"/>
              </a:rPr>
              <a:t>system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ão, mamífero&#10;&#10;Descrição gerada automaticamente">
            <a:extLst>
              <a:ext uri="{FF2B5EF4-FFF2-40B4-BE49-F238E27FC236}">
                <a16:creationId xmlns:a16="http://schemas.microsoft.com/office/drawing/2014/main" id="{8DBB5B39-0B0E-E8B3-A208-F08FD619E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812" y="3937084"/>
            <a:ext cx="6630402" cy="233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26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(i.e. </a:t>
            </a:r>
            <a:r>
              <a:rPr lang="pt-PT" err="1">
                <a:ea typeface="+mn-lt"/>
                <a:cs typeface="+mn-lt"/>
              </a:rPr>
              <a:t>treat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as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black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 box</a:t>
            </a:r>
            <a:r>
              <a:rPr lang="pt-PT" dirty="0">
                <a:ea typeface="+mn-lt"/>
                <a:cs typeface="+mn-lt"/>
              </a:rPr>
              <a:t>) are </a:t>
            </a:r>
            <a:r>
              <a:rPr lang="pt-PT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groups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aims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describe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opaque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measuring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influence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each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output.</a:t>
            </a:r>
          </a:p>
          <a:p>
            <a:pPr lvl="2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</a:t>
            </a:r>
            <a:r>
              <a:rPr lang="pt-PT" err="1">
                <a:ea typeface="+mn-lt"/>
                <a:cs typeface="+mn-lt"/>
              </a:rPr>
              <a:t>Shapley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” (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SHAP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err="1">
                <a:ea typeface="+mn-lt"/>
                <a:cs typeface="+mn-lt"/>
              </a:rPr>
              <a:t>system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9" name="Imagem 8" descr="Explaining Machine Learning Models: A Non-Technical Guide to Interpreting  SHAP Analyses">
            <a:extLst>
              <a:ext uri="{FF2B5EF4-FFF2-40B4-BE49-F238E27FC236}">
                <a16:creationId xmlns:a16="http://schemas.microsoft.com/office/drawing/2014/main" id="{7BB407A5-B1E7-8283-BEE5-34626CE92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848" y="3262288"/>
            <a:ext cx="4888830" cy="327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4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9903995" cy="1335589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Local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Interpretable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(LIME)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LIME </a:t>
            </a:r>
            <a:r>
              <a:rPr lang="pt-PT" dirty="0" err="1">
                <a:ea typeface="+mn-lt"/>
                <a:cs typeface="+mn-lt"/>
              </a:rPr>
              <a:t>method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was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originally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proposed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Ribeiro, Singh,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Guestrin</a:t>
            </a:r>
            <a:r>
              <a:rPr lang="pt-PT" dirty="0">
                <a:ea typeface="+mn-lt"/>
                <a:cs typeface="+mn-lt"/>
              </a:rPr>
              <a:t> (2016);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key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idea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behind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approximate</a:t>
            </a:r>
            <a:r>
              <a:rPr lang="pt-PT" dirty="0">
                <a:ea typeface="+mn-lt"/>
                <a:cs typeface="+mn-lt"/>
              </a:rPr>
              <a:t> a global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black</a:t>
            </a:r>
            <a:r>
              <a:rPr lang="pt-PT" dirty="0">
                <a:ea typeface="+mn-lt"/>
                <a:cs typeface="+mn-lt"/>
              </a:rPr>
              <a:t>-box) </a:t>
            </a:r>
            <a:r>
              <a:rPr lang="pt-PT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local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err="1">
                <a:ea typeface="+mn-lt"/>
                <a:cs typeface="+mn-lt"/>
              </a:rPr>
              <a:t>simpler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transparent</a:t>
            </a:r>
            <a:r>
              <a:rPr lang="pt-PT" dirty="0">
                <a:ea typeface="+mn-lt"/>
                <a:cs typeface="+mn-lt"/>
              </a:rPr>
              <a:t>. 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captura de ecrã, Gráficos, texto, diagrama&#10;&#10;Descrição gerada automaticamente">
            <a:extLst>
              <a:ext uri="{FF2B5EF4-FFF2-40B4-BE49-F238E27FC236}">
                <a16:creationId xmlns:a16="http://schemas.microsoft.com/office/drawing/2014/main" id="{98B8AF2F-15B5-7582-122A-5891876F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749" y="3640806"/>
            <a:ext cx="587692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91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821" y="3276605"/>
            <a:ext cx="4429084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For </a:t>
            </a:r>
            <a:r>
              <a:rPr lang="pt-PT" dirty="0" err="1">
                <a:ea typeface="+mn-lt"/>
                <a:cs typeface="+mn-lt"/>
              </a:rPr>
              <a:t>images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image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divided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components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contiguous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superpixels</a:t>
            </a:r>
            <a:r>
              <a:rPr lang="pt-PT" dirty="0">
                <a:ea typeface="+mn-lt"/>
                <a:cs typeface="+mn-lt"/>
              </a:rPr>
              <a:t>).</a:t>
            </a:r>
            <a:endParaRPr lang="pt-PT"/>
          </a:p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sapo, captura de ecrã, Figura de animal, desenho&#10;&#10;Descrição gerada automaticamente">
            <a:extLst>
              <a:ext uri="{FF2B5EF4-FFF2-40B4-BE49-F238E27FC236}">
                <a16:creationId xmlns:a16="http://schemas.microsoft.com/office/drawing/2014/main" id="{83A1148B-81A2-7289-1EA2-5FDA21297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9858" y="2889835"/>
            <a:ext cx="6444916" cy="3534778"/>
          </a:xfrm>
          <a:prstGeom prst="rect">
            <a:avLst/>
          </a:prstGeom>
        </p:spPr>
      </p:pic>
      <p:sp>
        <p:nvSpPr>
          <p:cNvPr id="10" name="Marcador de Posição de Conteúdo 2">
            <a:extLst>
              <a:ext uri="{FF2B5EF4-FFF2-40B4-BE49-F238E27FC236}">
                <a16:creationId xmlns:a16="http://schemas.microsoft.com/office/drawing/2014/main" id="{983BC9F0-7FB0-5081-DC10-E33EE6CE0FCA}"/>
              </a:ext>
            </a:extLst>
          </p:cNvPr>
          <p:cNvSpPr txBox="1">
            <a:spLocks/>
          </p:cNvSpPr>
          <p:nvPr/>
        </p:nvSpPr>
        <p:spPr>
          <a:xfrm>
            <a:off x="700826" y="1483900"/>
            <a:ext cx="11257005" cy="52205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PT" dirty="0">
                <a:ea typeface="+mn-lt"/>
                <a:cs typeface="+mn-lt"/>
              </a:rPr>
              <a:t>In </a:t>
            </a:r>
            <a:r>
              <a:rPr lang="pt-PT" dirty="0" err="1">
                <a:ea typeface="+mn-lt"/>
                <a:cs typeface="+mn-lt"/>
              </a:rPr>
              <a:t>order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, LIME </a:t>
            </a:r>
            <a:r>
              <a:rPr lang="pt-PT" dirty="0" err="1">
                <a:ea typeface="+mn-lt"/>
                <a:cs typeface="+mn-lt"/>
              </a:rPr>
              <a:t>can't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peak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  </a:t>
            </a:r>
            <a:r>
              <a:rPr lang="pt-PT" dirty="0" err="1">
                <a:ea typeface="+mn-lt"/>
                <a:cs typeface="+mn-lt"/>
              </a:rPr>
              <a:t>What</a:t>
            </a:r>
            <a:r>
              <a:rPr lang="pt-PT" dirty="0">
                <a:ea typeface="+mn-lt"/>
                <a:cs typeface="+mn-lt"/>
              </a:rPr>
              <a:t> LIME does to </a:t>
            </a:r>
            <a:r>
              <a:rPr lang="pt-PT" dirty="0" err="1">
                <a:ea typeface="+mn-lt"/>
                <a:cs typeface="+mn-lt"/>
              </a:rPr>
              <a:t>learn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behavior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underlying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first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perturb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input</a:t>
            </a:r>
            <a:r>
              <a:rPr lang="pt-PT" dirty="0">
                <a:ea typeface="+mn-lt"/>
                <a:cs typeface="+mn-lt"/>
              </a:rPr>
              <a:t> (e.g., </a:t>
            </a:r>
            <a:r>
              <a:rPr lang="pt-PT" dirty="0" err="1">
                <a:ea typeface="+mn-lt"/>
                <a:cs typeface="+mn-lt"/>
              </a:rPr>
              <a:t>removing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words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hiding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parts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image</a:t>
            </a:r>
            <a:r>
              <a:rPr lang="pt-PT" dirty="0">
                <a:ea typeface="+mn-lt"/>
                <a:cs typeface="+mn-lt"/>
              </a:rPr>
              <a:t>);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87915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captura de ecrã, mapa, arte&#10;&#10;Descrição gerada automaticamente">
            <a:extLst>
              <a:ext uri="{FF2B5EF4-FFF2-40B4-BE49-F238E27FC236}">
                <a16:creationId xmlns:a16="http://schemas.microsoft.com/office/drawing/2014/main" id="{1C5F348D-CA30-9CBE-AE77-A2D19E52C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638" y="531395"/>
            <a:ext cx="2752725" cy="2667000"/>
          </a:xfrm>
          <a:prstGeom prst="rect">
            <a:avLst/>
          </a:prstGeom>
        </p:spPr>
      </p:pic>
      <p:pic>
        <p:nvPicPr>
          <p:cNvPr id="11" name="Imagem 10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59220826-C370-898A-1097-C3B14F9C5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735" y="3303116"/>
            <a:ext cx="8582528" cy="3309794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A4E4AE68-C6BF-FF6B-0178-BBCD882B7B28}"/>
              </a:ext>
            </a:extLst>
          </p:cNvPr>
          <p:cNvSpPr txBox="1"/>
          <p:nvPr/>
        </p:nvSpPr>
        <p:spPr>
          <a:xfrm>
            <a:off x="7720263" y="1223210"/>
            <a:ext cx="201127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dirty="0"/>
              <a:t>Original </a:t>
            </a:r>
            <a:r>
              <a:rPr lang="pt-PT" dirty="0" err="1"/>
              <a:t>image</a:t>
            </a:r>
            <a:r>
              <a:rPr lang="pt-PT" dirty="0"/>
              <a:t> </a:t>
            </a:r>
            <a:r>
              <a:rPr lang="pt-PT" dirty="0" err="1"/>
              <a:t>segmented</a:t>
            </a:r>
            <a:r>
              <a:rPr lang="pt-PT" dirty="0"/>
              <a:t> </a:t>
            </a:r>
            <a:r>
              <a:rPr lang="pt-PT" dirty="0" err="1"/>
              <a:t>into</a:t>
            </a:r>
            <a:r>
              <a:rPr lang="pt-PT" dirty="0"/>
              <a:t> 150 </a:t>
            </a:r>
            <a:r>
              <a:rPr lang="pt-PT" dirty="0" err="1"/>
              <a:t>superpixels</a:t>
            </a:r>
            <a:r>
              <a:rPr lang="pt-P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315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Perturbation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for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text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data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For </a:t>
            </a:r>
            <a:r>
              <a:rPr lang="pt-PT" dirty="0" err="1">
                <a:ea typeface="+mn-lt"/>
                <a:cs typeface="+mn-lt"/>
              </a:rPr>
              <a:t>example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if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dirty="0" err="1">
                <a:ea typeface="+mn-lt"/>
                <a:cs typeface="+mn-lt"/>
              </a:rPr>
              <a:t>trying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dirty="0" err="1">
                <a:ea typeface="+mn-lt"/>
                <a:cs typeface="+mn-lt"/>
              </a:rPr>
              <a:t>text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classifier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</a:t>
            </a:r>
            <a:r>
              <a:rPr lang="pt-PT" dirty="0">
                <a:ea typeface="+mn-lt"/>
                <a:cs typeface="+mn-lt"/>
              </a:rPr>
              <a:t>:</a:t>
            </a:r>
            <a:endParaRPr lang="pt-PT" dirty="0"/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 </a:t>
            </a:r>
            <a:r>
              <a:rPr lang="pt-PT" dirty="0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will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such</a:t>
            </a:r>
            <a:r>
              <a:rPr lang="pt-PT" dirty="0">
                <a:ea typeface="+mn-lt"/>
                <a:cs typeface="+mn-lt"/>
              </a:rPr>
              <a:t> as</a:t>
            </a: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 </a:t>
            </a: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 </a:t>
            </a:r>
            <a:endParaRPr lang="pt-PT">
              <a:ea typeface="+mn-lt"/>
              <a:cs typeface="+mn-lt"/>
            </a:endParaRP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 </a:t>
            </a:r>
            <a:endParaRPr lang="pt-PT">
              <a:ea typeface="+mn-lt"/>
              <a:cs typeface="+mn-lt"/>
            </a:endParaRP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”, etc. </a:t>
            </a:r>
            <a:endParaRPr lang="pt-PT"/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26158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Then</a:t>
            </a:r>
            <a:r>
              <a:rPr lang="pt-PT" dirty="0">
                <a:ea typeface="+mn-lt"/>
                <a:cs typeface="+mn-lt"/>
              </a:rPr>
              <a:t> LIME </a:t>
            </a:r>
            <a:r>
              <a:rPr lang="pt-PT" dirty="0" err="1">
                <a:ea typeface="+mn-lt"/>
                <a:cs typeface="+mn-lt"/>
              </a:rPr>
              <a:t>run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data in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change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brinquedo, captura de ecrã, desenho&#10;&#10;Descrição gerada automaticamente">
            <a:extLst>
              <a:ext uri="{FF2B5EF4-FFF2-40B4-BE49-F238E27FC236}">
                <a16:creationId xmlns:a16="http://schemas.microsoft.com/office/drawing/2014/main" id="{A16BE211-29C3-1380-A8A5-339E59BEE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373" y="2130843"/>
            <a:ext cx="6393281" cy="442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129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Then</a:t>
            </a:r>
            <a:r>
              <a:rPr lang="pt-PT" dirty="0">
                <a:ea typeface="+mn-lt"/>
                <a:cs typeface="+mn-lt"/>
              </a:rPr>
              <a:t> LIME </a:t>
            </a:r>
            <a:r>
              <a:rPr lang="pt-PT" dirty="0" err="1"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data </a:t>
            </a:r>
            <a:r>
              <a:rPr lang="pt-PT" dirty="0" err="1"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their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proximity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example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learns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those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associated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desenho&#10;&#10;Descrição gerada automaticamente">
            <a:extLst>
              <a:ext uri="{FF2B5EF4-FFF2-40B4-BE49-F238E27FC236}">
                <a16:creationId xmlns:a16="http://schemas.microsoft.com/office/drawing/2014/main" id="{985DF363-3DDE-BF3A-4D58-9F9B75BB2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736783"/>
            <a:ext cx="7620000" cy="389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75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Algorithm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514350" indent="-514350" algn="just">
              <a:buAutoNum type="arabicPeriod"/>
            </a:pPr>
            <a:r>
              <a:rPr lang="pt-PT" dirty="0">
                <a:ea typeface="+mn-lt"/>
                <a:cs typeface="+mn-lt"/>
              </a:rPr>
              <a:t>Sample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locality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around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selected</a:t>
            </a:r>
            <a:r>
              <a:rPr lang="pt-PT" dirty="0">
                <a:ea typeface="+mn-lt"/>
                <a:cs typeface="+mn-lt"/>
              </a:rPr>
              <a:t> single data </a:t>
            </a:r>
            <a:r>
              <a:rPr lang="pt-PT" err="1">
                <a:ea typeface="+mn-lt"/>
                <a:cs typeface="+mn-lt"/>
              </a:rPr>
              <a:t>point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uniformly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random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generate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dataset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perturbed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data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with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it’s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corresponding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want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explained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pt-PT" dirty="0">
                <a:ea typeface="+mn-lt"/>
                <a:cs typeface="+mn-lt"/>
              </a:rPr>
              <a:t>Use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specified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feature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selection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methodology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select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number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required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pt-PT" err="1">
                <a:ea typeface="+mn-lt"/>
                <a:cs typeface="+mn-lt"/>
              </a:rPr>
              <a:t>Calculate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sample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kernel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distance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. (</a:t>
            </a:r>
            <a:r>
              <a:rPr lang="pt-PT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captures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close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far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sampled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point</a:t>
            </a:r>
            <a:r>
              <a:rPr lang="pt-PT" dirty="0">
                <a:ea typeface="+mn-lt"/>
                <a:cs typeface="+mn-lt"/>
              </a:rPr>
              <a:t>).</a:t>
            </a:r>
          </a:p>
          <a:p>
            <a:pPr marL="514350" indent="-514350" algn="just">
              <a:buAutoNum type="arabicPeriod"/>
            </a:pPr>
            <a:r>
              <a:rPr lang="pt-PT" err="1">
                <a:ea typeface="+mn-lt"/>
                <a:cs typeface="+mn-lt"/>
              </a:rPr>
              <a:t>Fit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locally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weighted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linear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regression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dataset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sample </a:t>
            </a:r>
            <a:r>
              <a:rPr lang="pt-PT" err="1"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weigh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objective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 (e.g.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squared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</a:t>
            </a:r>
            <a:r>
              <a:rPr lang="pt-PT" dirty="0">
                <a:ea typeface="+mn-lt"/>
                <a:cs typeface="+mn-lt"/>
              </a:rPr>
              <a:t>).</a:t>
            </a:r>
          </a:p>
          <a:p>
            <a:pPr marL="514350" indent="-514350" algn="just">
              <a:buAutoNum type="arabicPeriod"/>
            </a:pPr>
            <a:r>
              <a:rPr lang="pt-PT" dirty="0" err="1">
                <a:ea typeface="+mn-lt"/>
                <a:cs typeface="+mn-lt"/>
              </a:rPr>
              <a:t>Provide</a:t>
            </a:r>
            <a:r>
              <a:rPr lang="pt-PT" dirty="0">
                <a:ea typeface="+mn-lt"/>
                <a:cs typeface="+mn-lt"/>
              </a:rPr>
              <a:t> local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newly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trained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72693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SHapley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Additive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(SHAP)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attribution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method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output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any</a:t>
            </a:r>
            <a:r>
              <a:rPr lang="pt-PT" dirty="0">
                <a:ea typeface="+mn-lt"/>
                <a:cs typeface="+mn-lt"/>
              </a:rPr>
              <a:t> ML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assigns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each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feature</a:t>
            </a:r>
            <a:r>
              <a:rPr lang="pt-PT" dirty="0">
                <a:ea typeface="+mn-lt"/>
                <a:cs typeface="+mn-lt"/>
              </a:rPr>
              <a:t> na </a:t>
            </a:r>
            <a:r>
              <a:rPr lang="pt-PT" dirty="0" err="1">
                <a:ea typeface="+mn-lt"/>
                <a:cs typeface="+mn-lt"/>
              </a:rPr>
              <a:t>importance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value</a:t>
            </a:r>
            <a:r>
              <a:rPr lang="pt-PT" dirty="0">
                <a:ea typeface="+mn-lt"/>
                <a:cs typeface="+mn-lt"/>
              </a:rPr>
              <a:t> for a particular </a:t>
            </a:r>
            <a:r>
              <a:rPr lang="pt-PT" dirty="0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B754D6A2-EA42-E066-0089-CC4457AC2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782" y="2369720"/>
            <a:ext cx="7024436" cy="25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5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Explainable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AI (XAI)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Motivation</a:t>
            </a:r>
            <a:endParaRPr lang="pt-PT" dirty="0" err="1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21203"/>
            <a:ext cx="10515600" cy="52308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b="1" dirty="0">
              <a:solidFill>
                <a:srgbClr val="0E2841"/>
              </a:solidFill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535F061-3EBA-F1E8-333B-780A0A1591BF}"/>
              </a:ext>
            </a:extLst>
          </p:cNvPr>
          <p:cNvGrpSpPr/>
          <p:nvPr/>
        </p:nvGrpSpPr>
        <p:grpSpPr>
          <a:xfrm>
            <a:off x="1631390" y="1169680"/>
            <a:ext cx="8923661" cy="4511011"/>
            <a:chOff x="1273342" y="1178861"/>
            <a:chExt cx="8923661" cy="4511011"/>
          </a:xfrm>
        </p:grpSpPr>
        <p:pic>
          <p:nvPicPr>
            <p:cNvPr id="9" name="Imagem 8" descr="Uma imagem com texto, captura de ecrã&#10;&#10;Descrição gerada automaticamente">
              <a:extLst>
                <a:ext uri="{FF2B5EF4-FFF2-40B4-BE49-F238E27FC236}">
                  <a16:creationId xmlns:a16="http://schemas.microsoft.com/office/drawing/2014/main" id="{86351CFC-A4FC-C3A9-8711-0EDD13FC9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5553" y="1178861"/>
              <a:ext cx="8773328" cy="4500275"/>
            </a:xfrm>
            <a:prstGeom prst="rect">
              <a:avLst/>
            </a:prstGeom>
          </p:spPr>
        </p:pic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735229E-B4CB-823A-A7BF-916D5CE77264}"/>
                </a:ext>
              </a:extLst>
            </p:cNvPr>
            <p:cNvSpPr/>
            <p:nvPr/>
          </p:nvSpPr>
          <p:spPr>
            <a:xfrm>
              <a:off x="1273342" y="3348789"/>
              <a:ext cx="2194192" cy="2240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A8305352-38F4-2214-BA6F-1960F88272F9}"/>
                </a:ext>
              </a:extLst>
            </p:cNvPr>
            <p:cNvSpPr/>
            <p:nvPr/>
          </p:nvSpPr>
          <p:spPr>
            <a:xfrm>
              <a:off x="8002811" y="3449776"/>
              <a:ext cx="2194192" cy="2240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34E428F-AB6D-36C0-2003-601B0EEC6823}"/>
              </a:ext>
            </a:extLst>
          </p:cNvPr>
          <p:cNvSpPr txBox="1"/>
          <p:nvPr/>
        </p:nvSpPr>
        <p:spPr>
          <a:xfrm>
            <a:off x="360947" y="3347822"/>
            <a:ext cx="349601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dirty="0">
                <a:ea typeface="+mn-lt"/>
                <a:cs typeface="+mn-lt"/>
              </a:rPr>
              <a:t>• New era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AI </a:t>
            </a:r>
            <a:r>
              <a:rPr lang="pt-PT" dirty="0" err="1">
                <a:ea typeface="+mn-lt"/>
                <a:cs typeface="+mn-lt"/>
              </a:rPr>
              <a:t>applications</a:t>
            </a:r>
            <a:r>
              <a:rPr lang="pt-PT" dirty="0">
                <a:ea typeface="+mn-lt"/>
                <a:cs typeface="+mn-lt"/>
              </a:rPr>
              <a:t>;</a:t>
            </a:r>
            <a:endParaRPr lang="pt-PT" dirty="0"/>
          </a:p>
          <a:p>
            <a:r>
              <a:rPr lang="pt-PT" dirty="0">
                <a:ea typeface="+mn-lt"/>
                <a:cs typeface="+mn-lt"/>
              </a:rPr>
              <a:t>• </a:t>
            </a:r>
            <a:r>
              <a:rPr lang="pt-PT" err="1">
                <a:ea typeface="+mn-lt"/>
                <a:cs typeface="+mn-lt"/>
              </a:rPr>
              <a:t>Machine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core </a:t>
            </a:r>
            <a:r>
              <a:rPr lang="pt-PT" err="1">
                <a:ea typeface="+mn-lt"/>
                <a:cs typeface="+mn-lt"/>
              </a:rPr>
              <a:t>technology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they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opaque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non-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intuitive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difficult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for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people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to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understand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B694BD1-130E-B77E-9819-5CAA827E83A9}"/>
              </a:ext>
            </a:extLst>
          </p:cNvPr>
          <p:cNvSpPr txBox="1"/>
          <p:nvPr/>
        </p:nvSpPr>
        <p:spPr>
          <a:xfrm>
            <a:off x="8449163" y="3430448"/>
            <a:ext cx="34960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something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else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can I trust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How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I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correct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error?</a:t>
            </a:r>
            <a:endParaRPr lang="pt-PT" b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062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SHapley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Additive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(SHAP)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removal-based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framework</a:t>
            </a:r>
            <a:endParaRPr lang="pt-PT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9" name="Imagem 8" descr="Uma imagem com texto, captura de ecrã, relógio, design&#10;&#10;Descrição gerada automaticamente">
            <a:extLst>
              <a:ext uri="{FF2B5EF4-FFF2-40B4-BE49-F238E27FC236}">
                <a16:creationId xmlns:a16="http://schemas.microsoft.com/office/drawing/2014/main" id="{B93B588B-CA2F-439C-C9B9-693B03D6D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287" y="2208296"/>
            <a:ext cx="2988845" cy="4155908"/>
          </a:xfrm>
          <a:prstGeom prst="rect">
            <a:avLst/>
          </a:prstGeom>
        </p:spPr>
      </p:pic>
      <p:pic>
        <p:nvPicPr>
          <p:cNvPr id="10" name="Imagem 9" descr="Uma imagem com texto, captura de ecrã, fruta&#10;&#10;Descrição gerada automaticamente">
            <a:extLst>
              <a:ext uri="{FF2B5EF4-FFF2-40B4-BE49-F238E27FC236}">
                <a16:creationId xmlns:a16="http://schemas.microsoft.com/office/drawing/2014/main" id="{A4096A5E-5DAD-3AF2-C854-C82CAEEDD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039" y="2208296"/>
            <a:ext cx="2817395" cy="4155907"/>
          </a:xfrm>
          <a:prstGeom prst="rect">
            <a:avLst/>
          </a:prstGeom>
        </p:spPr>
      </p:pic>
      <p:pic>
        <p:nvPicPr>
          <p:cNvPr id="11" name="Imagem 10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41F60852-B08F-5F42-CEB1-9256332B4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699" y="2209298"/>
            <a:ext cx="2895600" cy="415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48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SHAP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3" name="Marcador de Posição de Conteúdo 12" descr="_images/shap_header.png">
            <a:extLst>
              <a:ext uri="{FF2B5EF4-FFF2-40B4-BE49-F238E27FC236}">
                <a16:creationId xmlns:a16="http://schemas.microsoft.com/office/drawing/2014/main" id="{06DAD57F-14EC-1BF0-BF8E-F35223A3E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074" y="1735388"/>
            <a:ext cx="6183982" cy="3388812"/>
          </a:xfrm>
        </p:spPr>
      </p:pic>
      <p:pic>
        <p:nvPicPr>
          <p:cNvPr id="14" name="Imagem 13" descr="../../_images/example_notebooks_overviews_An_introduction_to_explainable_AI_with_Shapley_values_13_0.png">
            <a:extLst>
              <a:ext uri="{FF2B5EF4-FFF2-40B4-BE49-F238E27FC236}">
                <a16:creationId xmlns:a16="http://schemas.microsoft.com/office/drawing/2014/main" id="{A077BA50-7327-3AC9-93D0-9A5A87D11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1032" y="2023842"/>
            <a:ext cx="4658225" cy="281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94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Resources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Ribeiro, M. T., Singh, S., &amp; </a:t>
            </a:r>
            <a:r>
              <a:rPr lang="pt-PT" dirty="0" err="1">
                <a:ea typeface="+mn-lt"/>
                <a:cs typeface="+mn-lt"/>
              </a:rPr>
              <a:t>Guestrin</a:t>
            </a:r>
            <a:r>
              <a:rPr lang="pt-PT" dirty="0">
                <a:ea typeface="+mn-lt"/>
                <a:cs typeface="+mn-lt"/>
              </a:rPr>
              <a:t>, C. (2016). “</a:t>
            </a:r>
            <a:r>
              <a:rPr lang="pt-PT" dirty="0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Should</a:t>
            </a:r>
            <a:r>
              <a:rPr lang="pt-PT" dirty="0">
                <a:ea typeface="+mn-lt"/>
                <a:cs typeface="+mn-lt"/>
              </a:rPr>
              <a:t> I Trust </a:t>
            </a:r>
            <a:r>
              <a:rPr lang="pt-PT" dirty="0" err="1">
                <a:ea typeface="+mn-lt"/>
                <a:cs typeface="+mn-lt"/>
              </a:rPr>
              <a:t>You</a:t>
            </a:r>
            <a:r>
              <a:rPr lang="pt-PT" dirty="0">
                <a:ea typeface="+mn-lt"/>
                <a:cs typeface="+mn-lt"/>
              </a:rPr>
              <a:t>?”: </a:t>
            </a:r>
            <a:r>
              <a:rPr lang="pt-PT" dirty="0" err="1">
                <a:ea typeface="+mn-lt"/>
                <a:cs typeface="+mn-lt"/>
              </a:rPr>
              <a:t>Explaining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Classifier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Version</a:t>
            </a:r>
            <a:r>
              <a:rPr lang="pt-PT" dirty="0">
                <a:ea typeface="+mn-lt"/>
                <a:cs typeface="+mn-lt"/>
              </a:rPr>
              <a:t> 3). arXiv. </a:t>
            </a:r>
            <a:r>
              <a:rPr lang="pt-PT" dirty="0">
                <a:ea typeface="+mn-lt"/>
                <a:cs typeface="+mn-lt"/>
                <a:hlinkClick r:id="rId2"/>
              </a:rPr>
              <a:t>https://doi.org/10.48550/ARXIV.1602.04938</a:t>
            </a: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>
                <a:ea typeface="+mn-lt"/>
                <a:cs typeface="+mn-lt"/>
                <a:hlinkClick r:id="rId3"/>
              </a:rPr>
              <a:t>https://github.com/marcotcr/lime/tree/master</a:t>
            </a:r>
            <a:endParaRPr lang="pt-PT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 err="1">
                <a:ea typeface="+mn-lt"/>
                <a:cs typeface="+mn-lt"/>
              </a:rPr>
              <a:t>Lundberg</a:t>
            </a:r>
            <a:r>
              <a:rPr lang="pt-PT" dirty="0">
                <a:ea typeface="+mn-lt"/>
                <a:cs typeface="+mn-lt"/>
              </a:rPr>
              <a:t>, S., &amp; Lee, S.-I. (2017). A </a:t>
            </a:r>
            <a:r>
              <a:rPr lang="pt-PT" dirty="0" err="1">
                <a:ea typeface="+mn-lt"/>
                <a:cs typeface="+mn-lt"/>
              </a:rPr>
              <a:t>Unified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Interpreting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Version</a:t>
            </a:r>
            <a:r>
              <a:rPr lang="pt-PT" dirty="0">
                <a:ea typeface="+mn-lt"/>
                <a:cs typeface="+mn-lt"/>
              </a:rPr>
              <a:t> 2). arXiv. </a:t>
            </a:r>
            <a:r>
              <a:rPr lang="pt-PT" dirty="0">
                <a:ea typeface="+mn-lt"/>
                <a:cs typeface="+mn-lt"/>
                <a:hlinkClick r:id="rId4"/>
              </a:rPr>
              <a:t>https://doi.org/10.48550/ARXIV.1705.07874</a:t>
            </a: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>
                <a:ea typeface="+mn-lt"/>
                <a:cs typeface="+mn-lt"/>
                <a:hlinkClick r:id="rId5"/>
              </a:rPr>
              <a:t>https://github.com/shap/shap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2479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Objective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0" name="Marcador de Posição de Conteúdo 9" descr="Uma imagem com texto, captura de ecrã, homem, Cara humana&#10;&#10;Descrição gerada automaticamente">
            <a:extLst>
              <a:ext uri="{FF2B5EF4-FFF2-40B4-BE49-F238E27FC236}">
                <a16:creationId xmlns:a16="http://schemas.microsoft.com/office/drawing/2014/main" id="{EBB695D4-8DDF-0DC3-D5F7-77BFC5171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706" y="1491708"/>
            <a:ext cx="6420351" cy="4969042"/>
          </a:xfr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120C68E5-BACC-5937-3A41-0D7870A677EA}"/>
              </a:ext>
            </a:extLst>
          </p:cNvPr>
          <p:cNvSpPr/>
          <p:nvPr/>
        </p:nvSpPr>
        <p:spPr>
          <a:xfrm>
            <a:off x="661737" y="1403684"/>
            <a:ext cx="2366210" cy="812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3600" b="1" dirty="0">
              <a:solidFill>
                <a:schemeClr val="tx2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C9A84E9-5AA1-272B-00E5-90015ABA81DD}"/>
              </a:ext>
            </a:extLst>
          </p:cNvPr>
          <p:cNvSpPr/>
          <p:nvPr/>
        </p:nvSpPr>
        <p:spPr>
          <a:xfrm>
            <a:off x="681789" y="3970420"/>
            <a:ext cx="2366210" cy="812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25DEDBD-029C-AB55-3D7E-63F9C6248432}"/>
              </a:ext>
            </a:extLst>
          </p:cNvPr>
          <p:cNvSpPr txBox="1"/>
          <p:nvPr/>
        </p:nvSpPr>
        <p:spPr>
          <a:xfrm>
            <a:off x="7195874" y="2217264"/>
            <a:ext cx="34960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something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else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can I trust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How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I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correct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error?</a:t>
            </a:r>
            <a:endParaRPr lang="pt-PT" b="1">
              <a:solidFill>
                <a:schemeClr val="tx2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EFF64D3-80D2-DE4D-6A09-C07509BF2B96}"/>
              </a:ext>
            </a:extLst>
          </p:cNvPr>
          <p:cNvSpPr txBox="1"/>
          <p:nvPr/>
        </p:nvSpPr>
        <p:spPr>
          <a:xfrm>
            <a:off x="7195874" y="4703790"/>
            <a:ext cx="365643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understand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understand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will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will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to trust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made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mistake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106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Performance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Vs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Explainability</a:t>
            </a:r>
            <a:endParaRPr lang="pt-PT" sz="3600" b="1" dirty="0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Challenge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: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err="1">
                <a:ea typeface="+mn-lt"/>
                <a:cs typeface="+mn-lt"/>
              </a:rPr>
              <a:t>Develop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machine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produce</a:t>
            </a:r>
            <a:r>
              <a:rPr lang="pt-PT" dirty="0">
                <a:ea typeface="+mn-lt"/>
                <a:cs typeface="+mn-lt"/>
              </a:rPr>
              <a:t> more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explainable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maintaining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high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level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performance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diagrama, Tipo de letra&#10;&#10;Descrição gerada automaticamente">
            <a:extLst>
              <a:ext uri="{FF2B5EF4-FFF2-40B4-BE49-F238E27FC236}">
                <a16:creationId xmlns:a16="http://schemas.microsoft.com/office/drawing/2014/main" id="{7B8BCECD-A47C-7AA2-AAA7-CF1D71818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703" y="2812131"/>
            <a:ext cx="7856621" cy="318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18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What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good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answers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this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dirty="0">
                <a:ea typeface="+mn-lt"/>
                <a:cs typeface="+mn-lt"/>
              </a:rPr>
              <a:t>, </a:t>
            </a:r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this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instead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Q:</a:t>
            </a:r>
            <a:r>
              <a:rPr lang="pt-PT" dirty="0">
                <a:ea typeface="+mn-lt"/>
                <a:cs typeface="+mn-lt"/>
              </a:rPr>
              <a:t> “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Bob </a:t>
            </a:r>
            <a:r>
              <a:rPr lang="pt-PT" err="1">
                <a:ea typeface="+mn-lt"/>
                <a:cs typeface="+mn-lt"/>
              </a:rPr>
              <a:t>didn’t</a:t>
            </a:r>
            <a:r>
              <a:rPr lang="pt-PT" dirty="0">
                <a:ea typeface="+mn-lt"/>
                <a:cs typeface="+mn-lt"/>
              </a:rPr>
              <a:t>)?”</a:t>
            </a: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A1: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 Bob </a:t>
            </a:r>
            <a:r>
              <a:rPr lang="pt-PT" dirty="0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doesn’t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A2: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consistently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demonstrated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leadership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skills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Bob </a:t>
            </a:r>
            <a:r>
              <a:rPr lang="pt-PT" dirty="0" err="1">
                <a:ea typeface="+mn-lt"/>
                <a:cs typeface="+mn-lt"/>
              </a:rPr>
              <a:t>struggled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with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leadership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explains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dirty="0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Bob </a:t>
            </a:r>
            <a:r>
              <a:rPr lang="pt-PT" dirty="0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/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71302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What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good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must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information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Q:</a:t>
            </a:r>
            <a:r>
              <a:rPr lang="pt-PT" dirty="0">
                <a:ea typeface="+mn-lt"/>
                <a:cs typeface="+mn-lt"/>
              </a:rPr>
              <a:t> “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Bob </a:t>
            </a:r>
            <a:r>
              <a:rPr lang="pt-PT" err="1">
                <a:ea typeface="+mn-lt"/>
                <a:cs typeface="+mn-lt"/>
              </a:rPr>
              <a:t>didn’t</a:t>
            </a:r>
            <a:r>
              <a:rPr lang="pt-PT" dirty="0">
                <a:ea typeface="+mn-lt"/>
                <a:cs typeface="+mn-lt"/>
              </a:rPr>
              <a:t>)?”</a:t>
            </a: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A1: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wore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John </a:t>
            </a:r>
            <a:r>
              <a:rPr lang="pt-PT" dirty="0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wearing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dirty="0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shouldn't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affect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decision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doesn’t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do </a:t>
            </a:r>
            <a:r>
              <a:rPr lang="pt-PT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decide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wearing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relevant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even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might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statistically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significant</a:t>
            </a:r>
            <a:r>
              <a:rPr lang="pt-PT" dirty="0">
                <a:ea typeface="+mn-lt"/>
                <a:cs typeface="+mn-lt"/>
              </a:rPr>
              <a:t>? 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501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in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Various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ML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0" name="Marcador de Posição de Conteúdo 9" descr="Uma imagem com texto, diagrama, Esquema, preto e branco&#10;&#10;Descrição gerada automaticamente">
            <a:extLst>
              <a:ext uri="{FF2B5EF4-FFF2-40B4-BE49-F238E27FC236}">
                <a16:creationId xmlns:a16="http://schemas.microsoft.com/office/drawing/2014/main" id="{307CB7BF-0150-F1DA-681D-55BD15723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96127" y="983414"/>
            <a:ext cx="8199745" cy="5043153"/>
          </a:xfr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C739D36-A875-5B70-1E06-2D5D73C76812}"/>
              </a:ext>
            </a:extLst>
          </p:cNvPr>
          <p:cNvSpPr txBox="1"/>
          <p:nvPr/>
        </p:nvSpPr>
        <p:spPr>
          <a:xfrm>
            <a:off x="1995236" y="5985710"/>
            <a:ext cx="81975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dirty="0">
                <a:ea typeface="+mn-lt"/>
                <a:cs typeface="+mn-lt"/>
              </a:rPr>
              <a:t>(a) Linear </a:t>
            </a:r>
            <a:r>
              <a:rPr lang="pt-PT" dirty="0" err="1">
                <a:ea typeface="+mn-lt"/>
                <a:cs typeface="+mn-lt"/>
              </a:rPr>
              <a:t>regression</a:t>
            </a:r>
            <a:r>
              <a:rPr lang="pt-PT" dirty="0">
                <a:ea typeface="+mn-lt"/>
                <a:cs typeface="+mn-lt"/>
              </a:rPr>
              <a:t>; (b) </a:t>
            </a:r>
            <a:r>
              <a:rPr lang="pt-PT" dirty="0" err="1">
                <a:ea typeface="+mn-lt"/>
                <a:cs typeface="+mn-lt"/>
              </a:rPr>
              <a:t>Decision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trees</a:t>
            </a:r>
            <a:r>
              <a:rPr lang="pt-PT" dirty="0">
                <a:ea typeface="+mn-lt"/>
                <a:cs typeface="+mn-lt"/>
              </a:rPr>
              <a:t>; (c) K-</a:t>
            </a:r>
            <a:r>
              <a:rPr lang="pt-PT" dirty="0" err="1">
                <a:ea typeface="+mn-lt"/>
                <a:cs typeface="+mn-lt"/>
              </a:rPr>
              <a:t>Nearest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Neighbors</a:t>
            </a:r>
            <a:r>
              <a:rPr lang="pt-PT" dirty="0">
                <a:ea typeface="+mn-lt"/>
                <a:cs typeface="+mn-lt"/>
              </a:rPr>
              <a:t>; </a:t>
            </a:r>
            <a:endParaRPr lang="pt-PT"/>
          </a:p>
          <a:p>
            <a:pPr algn="ctr"/>
            <a:r>
              <a:rPr lang="pt-PT" dirty="0">
                <a:ea typeface="+mn-lt"/>
                <a:cs typeface="+mn-lt"/>
              </a:rPr>
              <a:t>(d) Rule-</a:t>
            </a:r>
            <a:r>
              <a:rPr lang="pt-PT" dirty="0" err="1">
                <a:ea typeface="+mn-lt"/>
                <a:cs typeface="+mn-lt"/>
              </a:rPr>
              <a:t>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Learners</a:t>
            </a:r>
            <a:r>
              <a:rPr lang="pt-PT" dirty="0">
                <a:ea typeface="+mn-lt"/>
                <a:cs typeface="+mn-lt"/>
              </a:rPr>
              <a:t>; (e) </a:t>
            </a:r>
            <a:r>
              <a:rPr lang="pt-PT" dirty="0" err="1">
                <a:ea typeface="+mn-lt"/>
                <a:cs typeface="+mn-lt"/>
              </a:rPr>
              <a:t>Generalized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; (f) </a:t>
            </a:r>
            <a:r>
              <a:rPr lang="pt-PT" dirty="0" err="1">
                <a:ea typeface="+mn-lt"/>
                <a:cs typeface="+mn-lt"/>
              </a:rPr>
              <a:t>Bayesian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2488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Approaches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Post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-hoc:</a:t>
            </a:r>
            <a:endParaRPr lang="pt-PT" b="1" dirty="0">
              <a:solidFill>
                <a:schemeClr val="tx2"/>
              </a:solidFill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Applied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to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already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developed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dirty="0" err="1">
                <a:ea typeface="+mn-lt"/>
                <a:cs typeface="+mn-lt"/>
              </a:rPr>
              <a:t>order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understand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produces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given</a:t>
            </a:r>
            <a:r>
              <a:rPr lang="pt-PT" dirty="0">
                <a:ea typeface="+mn-lt"/>
                <a:cs typeface="+mn-lt"/>
              </a:rPr>
              <a:t> input;</a:t>
            </a:r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Prodice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dirty="0" err="1">
                <a:ea typeface="+mn-lt"/>
                <a:cs typeface="+mn-lt"/>
              </a:rPr>
              <a:t>separate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algorithm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reads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end</a:t>
            </a:r>
            <a:r>
              <a:rPr lang="pt-PT" dirty="0">
                <a:ea typeface="+mn-lt"/>
                <a:cs typeface="+mn-lt"/>
              </a:rPr>
              <a:t>-to-</a:t>
            </a:r>
            <a:r>
              <a:rPr lang="pt-PT" dirty="0" err="1">
                <a:ea typeface="+mn-lt"/>
                <a:cs typeface="+mn-lt"/>
              </a:rPr>
              <a:t>end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process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In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built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:</a:t>
            </a:r>
            <a:endParaRPr lang="pt-PT" dirty="0">
              <a:solidFill>
                <a:schemeClr val="tx2"/>
              </a:solidFill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Build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decision-making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algorithm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traces </a:t>
            </a:r>
            <a:r>
              <a:rPr lang="pt-PT" dirty="0" err="1">
                <a:ea typeface="+mn-lt"/>
                <a:cs typeface="+mn-lt"/>
              </a:rPr>
              <a:t>have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whithin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basis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37496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Model-Specific</a:t>
            </a:r>
            <a:endParaRPr lang="pt-PT" sz="3600" b="1" dirty="0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Post</a:t>
            </a:r>
            <a:r>
              <a:rPr lang="pt-PT" dirty="0">
                <a:ea typeface="+mn-lt"/>
                <a:cs typeface="+mn-lt"/>
              </a:rPr>
              <a:t>-hoc </a:t>
            </a:r>
            <a:r>
              <a:rPr lang="pt-PT" dirty="0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can </a:t>
            </a:r>
            <a:r>
              <a:rPr lang="pt-PT" dirty="0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: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model-specific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One</a:t>
            </a:r>
            <a:r>
              <a:rPr lang="pt-PT" dirty="0">
                <a:ea typeface="+mn-lt"/>
                <a:cs typeface="+mn-lt"/>
              </a:rPr>
              <a:t> popular </a:t>
            </a:r>
            <a:r>
              <a:rPr lang="pt-PT" err="1">
                <a:ea typeface="+mn-lt"/>
                <a:cs typeface="+mn-lt"/>
              </a:rPr>
              <a:t>technique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err="1">
                <a:ea typeface="+mn-lt"/>
                <a:cs typeface="+mn-lt"/>
              </a:rPr>
              <a:t>model-specific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map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output/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prediction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given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input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through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see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parts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input </a:t>
            </a:r>
            <a:r>
              <a:rPr lang="pt-PT" err="1">
                <a:ea typeface="+mn-lt"/>
                <a:cs typeface="+mn-lt"/>
              </a:rPr>
              <a:t>were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discriminative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output.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esboço, texto, desenho, diagrama&#10;&#10;Descrição gerada automaticamente">
            <a:extLst>
              <a:ext uri="{FF2B5EF4-FFF2-40B4-BE49-F238E27FC236}">
                <a16:creationId xmlns:a16="http://schemas.microsoft.com/office/drawing/2014/main" id="{2D5206BB-08B6-7969-DC10-527488376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34" y="4233361"/>
            <a:ext cx="7766886" cy="2090989"/>
          </a:xfrm>
          <a:prstGeom prst="rect">
            <a:avLst/>
          </a:prstGeom>
        </p:spPr>
      </p:pic>
      <p:pic>
        <p:nvPicPr>
          <p:cNvPr id="9" name="Imagem 8" descr="Uma imagem com Roda de bicicleta, roda, veículo, pedalar&#10;&#10;Descrição gerada automaticamente">
            <a:extLst>
              <a:ext uri="{FF2B5EF4-FFF2-40B4-BE49-F238E27FC236}">
                <a16:creationId xmlns:a16="http://schemas.microsoft.com/office/drawing/2014/main" id="{63B20DEE-D762-35B8-BD86-51C38E0F2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7867" y="4102768"/>
            <a:ext cx="2558215" cy="235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357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Ecrã Panorâmico</PresentationFormat>
  <Paragraphs>0</Paragraphs>
  <Slides>22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22</vt:i4>
      </vt:variant>
    </vt:vector>
  </HeadingPairs>
  <TitlesOfParts>
    <vt:vector size="23" baseType="lpstr">
      <vt:lpstr>Tema do Office</vt:lpstr>
      <vt:lpstr>Apresentação do PowerPoint</vt:lpstr>
      <vt:lpstr>Explainable AI (XAI) Motivation</vt:lpstr>
      <vt:lpstr>XAI Objective</vt:lpstr>
      <vt:lpstr>Performance Vs Explainability</vt:lpstr>
      <vt:lpstr>What is a good explanation?</vt:lpstr>
      <vt:lpstr>What is a good explanation?</vt:lpstr>
      <vt:lpstr>XAI in Various ML Models</vt:lpstr>
      <vt:lpstr>XAI Approaches</vt:lpstr>
      <vt:lpstr>Post-hoc Techniques: Model-Specific</vt:lpstr>
      <vt:lpstr>Post-hoc Techniques: Model-Agnostic</vt:lpstr>
      <vt:lpstr>Post-hoc Techniques: Model-Agnostic</vt:lpstr>
      <vt:lpstr>Local Interpretable Model-Agnostic Explanations (LIME)</vt:lpstr>
      <vt:lpstr>LIME Method</vt:lpstr>
      <vt:lpstr>LIME Method</vt:lpstr>
      <vt:lpstr>LIME Method</vt:lpstr>
      <vt:lpstr>LIME Method</vt:lpstr>
      <vt:lpstr>LIME Method</vt:lpstr>
      <vt:lpstr>LIME Algorithm</vt:lpstr>
      <vt:lpstr>SHapley Additive exPlanations (SHAP)</vt:lpstr>
      <vt:lpstr>SHapley Additive exPlanations (SHAP)</vt:lpstr>
      <vt:lpstr>SHAP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394</cp:revision>
  <dcterms:created xsi:type="dcterms:W3CDTF">2024-05-20T17:47:11Z</dcterms:created>
  <dcterms:modified xsi:type="dcterms:W3CDTF">2024-05-21T09:46:52Z</dcterms:modified>
</cp:coreProperties>
</file>

<file path=docProps/thumbnail.jpeg>
</file>